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  <p:sldMasterId id="2147483760" r:id="rId2"/>
    <p:sldMasterId id="2147483753" r:id="rId3"/>
    <p:sldMasterId id="2147483749" r:id="rId4"/>
    <p:sldMasterId id="2147483764" r:id="rId5"/>
    <p:sldMasterId id="2147483767" r:id="rId6"/>
    <p:sldMasterId id="2147483678" r:id="rId7"/>
  </p:sldMasterIdLst>
  <p:notesMasterIdLst>
    <p:notesMasterId r:id="rId24"/>
  </p:notesMasterIdLst>
  <p:sldIdLst>
    <p:sldId id="382" r:id="rId8"/>
    <p:sldId id="266" r:id="rId9"/>
    <p:sldId id="257" r:id="rId10"/>
    <p:sldId id="320" r:id="rId11"/>
    <p:sldId id="385" r:id="rId12"/>
    <p:sldId id="309" r:id="rId13"/>
    <p:sldId id="396" r:id="rId14"/>
    <p:sldId id="388" r:id="rId15"/>
    <p:sldId id="387" r:id="rId16"/>
    <p:sldId id="399" r:id="rId17"/>
    <p:sldId id="274" r:id="rId18"/>
    <p:sldId id="397" r:id="rId19"/>
    <p:sldId id="277" r:id="rId20"/>
    <p:sldId id="389" r:id="rId21"/>
    <p:sldId id="394" r:id="rId22"/>
    <p:sldId id="398" r:id="rId23"/>
  </p:sldIdLst>
  <p:sldSz cx="9144000" cy="5143500" type="screen16x9"/>
  <p:notesSz cx="6858000" cy="9144000"/>
  <p:defaultTextStyle>
    <a:defPPr>
      <a:defRPr lang="de-DE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74E"/>
    <a:srgbClr val="FFA500"/>
    <a:srgbClr val="FFAE00"/>
    <a:srgbClr val="00A3DB"/>
    <a:srgbClr val="2CA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92"/>
    <p:restoredTop sz="96396"/>
  </p:normalViewPr>
  <p:slideViewPr>
    <p:cSldViewPr snapToGrid="0" snapToObjects="1">
      <p:cViewPr>
        <p:scale>
          <a:sx n="211" d="100"/>
          <a:sy n="211" d="100"/>
        </p:scale>
        <p:origin x="392" y="11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083806770989076E-2"/>
          <c:y val="0.10814626642106755"/>
          <c:w val="0.88468536745406823"/>
          <c:h val="0.69003690944881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442-EC46-BCF2-E0E8558C3EE8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ACD-A54C-98A3-64D16A60BB22}"/>
              </c:ext>
            </c:extLst>
          </c:dPt>
          <c:dPt>
            <c:idx val="2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E2E-F34C-82A2-A981F7B884C7}"/>
              </c:ext>
            </c:extLst>
          </c:dPt>
          <c:dLbls>
            <c:delete val="1"/>
          </c:dLbls>
          <c:cat>
            <c:numRef>
              <c:f>Tabelle1!$A$2:$A$25</c:f>
              <c:numCache>
                <c:formatCode>General</c:formatCode>
                <c:ptCount val="2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</c:numCache>
            </c:numRef>
          </c:cat>
          <c:val>
            <c:numRef>
              <c:f>Tabelle1!$B$2:$B$25</c:f>
              <c:numCache>
                <c:formatCode>General</c:formatCode>
                <c:ptCount val="24"/>
                <c:pt idx="0">
                  <c:v>20</c:v>
                </c:pt>
                <c:pt idx="1">
                  <c:v>50</c:v>
                </c:pt>
                <c:pt idx="2">
                  <c:v>98</c:v>
                </c:pt>
                <c:pt idx="3">
                  <c:v>103</c:v>
                </c:pt>
                <c:pt idx="4">
                  <c:v>130</c:v>
                </c:pt>
                <c:pt idx="5">
                  <c:v>180</c:v>
                </c:pt>
                <c:pt idx="6">
                  <c:v>190</c:v>
                </c:pt>
                <c:pt idx="7">
                  <c:v>185</c:v>
                </c:pt>
                <c:pt idx="8">
                  <c:v>208</c:v>
                </c:pt>
                <c:pt idx="9">
                  <c:v>220</c:v>
                </c:pt>
                <c:pt idx="10">
                  <c:v>270</c:v>
                </c:pt>
                <c:pt idx="11">
                  <c:v>301</c:v>
                </c:pt>
                <c:pt idx="12">
                  <c:v>315</c:v>
                </c:pt>
                <c:pt idx="13">
                  <c:v>370</c:v>
                </c:pt>
                <c:pt idx="14">
                  <c:v>400</c:v>
                </c:pt>
                <c:pt idx="15">
                  <c:v>410</c:v>
                </c:pt>
                <c:pt idx="16">
                  <c:v>430</c:v>
                </c:pt>
                <c:pt idx="17">
                  <c:v>490</c:v>
                </c:pt>
                <c:pt idx="18">
                  <c:v>545</c:v>
                </c:pt>
                <c:pt idx="19">
                  <c:v>610</c:v>
                </c:pt>
                <c:pt idx="20">
                  <c:v>622</c:v>
                </c:pt>
                <c:pt idx="21">
                  <c:v>652</c:v>
                </c:pt>
                <c:pt idx="22">
                  <c:v>710</c:v>
                </c:pt>
                <c:pt idx="23">
                  <c:v>770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42-EC46-BCF2-E0E8558C3EE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54108096"/>
        <c:axId val="1967343376"/>
      </c:barChart>
      <c:catAx>
        <c:axId val="18541080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967343376"/>
        <c:crosses val="autoZero"/>
        <c:auto val="0"/>
        <c:lblAlgn val="ctr"/>
        <c:lblOffset val="100"/>
        <c:noMultiLvlLbl val="0"/>
      </c:catAx>
      <c:valAx>
        <c:axId val="196734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854108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02021814867574"/>
          <c:y val="3.7348866754642808E-2"/>
          <c:w val="0.77229427459738509"/>
          <c:h val="0.51509541205130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0E-7A4B-A58E-5F2E2A034AE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742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D0E-7A4B-A58E-5F2E2A034A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Tabelle1!$A$2:$A$11</c:f>
              <c:strCache>
                <c:ptCount val="10"/>
                <c:pt idx="0">
                  <c:v>VDIV NRW</c:v>
                </c:pt>
                <c:pt idx="1">
                  <c:v>VDIV Bayern</c:v>
                </c:pt>
                <c:pt idx="2">
                  <c:v>VDIV Baden-Württemberg</c:v>
                </c:pt>
                <c:pt idx="3">
                  <c:v>VDIV Hessen</c:v>
                </c:pt>
                <c:pt idx="4">
                  <c:v>VDIV Berlin-Brandenburg</c:v>
                </c:pt>
                <c:pt idx="5">
                  <c:v>VDIV SH/HH/MV</c:v>
                </c:pt>
                <c:pt idx="6">
                  <c:v>VDIV Nieders./Bremen</c:v>
                </c:pt>
                <c:pt idx="7">
                  <c:v>VDIV Rheinl-Pfalz/Saarland</c:v>
                </c:pt>
                <c:pt idx="8">
                  <c:v>VDIV Mitteldeutschland</c:v>
                </c:pt>
                <c:pt idx="9">
                  <c:v>VDIV Sachsen-Anhalt</c:v>
                </c:pt>
              </c:strCache>
            </c:strRef>
          </c:cat>
          <c:val>
            <c:numRef>
              <c:f>Tabelle1!$B$2:$B$11</c:f>
              <c:numCache>
                <c:formatCode>General</c:formatCode>
                <c:ptCount val="10"/>
                <c:pt idx="0">
                  <c:v>735</c:v>
                </c:pt>
                <c:pt idx="1">
                  <c:v>685</c:v>
                </c:pt>
                <c:pt idx="2">
                  <c:v>626</c:v>
                </c:pt>
                <c:pt idx="3">
                  <c:v>309</c:v>
                </c:pt>
                <c:pt idx="4">
                  <c:v>224</c:v>
                </c:pt>
                <c:pt idx="5">
                  <c:v>176</c:v>
                </c:pt>
                <c:pt idx="6">
                  <c:v>155</c:v>
                </c:pt>
                <c:pt idx="7">
                  <c:v>134</c:v>
                </c:pt>
                <c:pt idx="8">
                  <c:v>118</c:v>
                </c:pt>
                <c:pt idx="9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0E-7A4B-A58E-5F2E2A034AE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093843024"/>
        <c:axId val="2093578240"/>
      </c:barChart>
      <c:catAx>
        <c:axId val="2093843024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2093578240"/>
        <c:crosses val="autoZero"/>
        <c:auto val="1"/>
        <c:lblAlgn val="ctr"/>
        <c:lblOffset val="100"/>
        <c:noMultiLvlLbl val="0"/>
      </c:catAx>
      <c:valAx>
        <c:axId val="2093578240"/>
        <c:scaling>
          <c:orientation val="minMax"/>
        </c:scaling>
        <c:delete val="1"/>
        <c:axPos val="r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9384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0.17108</cdr:x>
      <cdr:y>0.23436</cdr:y>
    </cdr:from>
    <cdr:to>
      <cdr:x>0.58131</cdr:x>
      <cdr:y>0.35779</cdr:y>
    </cdr:to>
    <cdr:sp macro="" textlink="">
      <cdr:nvSpPr>
        <cdr:cNvPr id="2" name="Textfeld 2">
          <a:extLst xmlns:a="http://schemas.openxmlformats.org/drawingml/2006/main">
            <a:ext uri="{FF2B5EF4-FFF2-40B4-BE49-F238E27FC236}">
              <a16:creationId xmlns:a16="http://schemas.microsoft.com/office/drawing/2014/main" id="{67B9F434-0B5C-754E-A4E5-417F77438DBB}"/>
            </a:ext>
          </a:extLst>
        </cdr:cNvPr>
        <cdr:cNvSpPr txBox="1"/>
      </cdr:nvSpPr>
      <cdr:spPr>
        <a:xfrm xmlns:a="http://schemas.openxmlformats.org/drawingml/2006/main">
          <a:off x="1660330" y="876607"/>
          <a:ext cx="3981175" cy="46167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de-DE"/>
          </a:defPPr>
          <a:lvl1pPr marL="0" algn="l" defTabSz="914378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89" algn="l" defTabSz="914378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78" algn="l" defTabSz="914378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566" algn="l" defTabSz="914378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754" algn="l" defTabSz="914378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943" algn="l" defTabSz="914378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132" algn="l" defTabSz="914378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320" algn="l" defTabSz="914378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509" algn="l" defTabSz="914378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de-DE" sz="2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rPr>
            <a:t>Gesamt: 3.260 Mitglieder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2C2A7-4C36-FC47-963B-8F235BF08A07}" type="datetimeFigureOut">
              <a:rPr lang="de-DE" smtClean="0"/>
              <a:t>08.06.22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BE6DC-C724-A942-9DBD-1527FAFEA2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38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BE6DC-C724-A942-9DBD-1527FAFEA23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611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BE6DC-C724-A942-9DBD-1527FAFEA23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1454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BE6DC-C724-A942-9DBD-1527FAFEA231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5488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BE6DC-C724-A942-9DBD-1527FAFEA23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8652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BE6DC-C724-A942-9DBD-1527FAFEA231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522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699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29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2438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13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635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13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5858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702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077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959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93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71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274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49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em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D0B891A-95EE-7AE2-FDE1-BCB8E14D12E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8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63" r:id="rId3"/>
  </p:sldLayoutIdLst>
  <p:txStyles>
    <p:titleStyle>
      <a:lvl1pPr algn="l" defTabSz="91433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49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1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62">
          <p15:clr>
            <a:srgbClr val="F26B43"/>
          </p15:clr>
        </p15:guide>
        <p15:guide id="2" pos="363">
          <p15:clr>
            <a:srgbClr val="F26B43"/>
          </p15:clr>
        </p15:guide>
        <p15:guide id="3" orient="horz" pos="44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9A938212-5D26-0B4B-B107-548C00821B9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8" y="0"/>
            <a:ext cx="9144000" cy="51435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142515F-1680-7840-8462-102B87D3BF0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181139" y="3983621"/>
            <a:ext cx="186690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85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</p:sldLayoutIdLst>
  <p:txStyles>
    <p:titleStyle>
      <a:lvl1pPr algn="l" defTabSz="91433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49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1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62">
          <p15:clr>
            <a:srgbClr val="F26B43"/>
          </p15:clr>
        </p15:guide>
        <p15:guide id="2" pos="363">
          <p15:clr>
            <a:srgbClr val="F26B43"/>
          </p15:clr>
        </p15:guide>
        <p15:guide id="3" orient="horz" pos="44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0ED1FC8-D442-8E40-8203-34051620D3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8" y="0"/>
            <a:ext cx="9144000" cy="51435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66D0CEB-8D97-F94F-867A-105FF18A377B}"/>
              </a:ext>
            </a:extLst>
          </p:cNvPr>
          <p:cNvSpPr/>
          <p:nvPr userDrawn="1"/>
        </p:nvSpPr>
        <p:spPr>
          <a:xfrm>
            <a:off x="6687971" y="-1141465"/>
            <a:ext cx="4838414" cy="478427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211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854BBCF-0BC4-724D-9EB6-7CF7BB73C94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181139" y="3983621"/>
            <a:ext cx="186690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0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</p:sldLayoutIdLst>
  <p:txStyles>
    <p:titleStyle>
      <a:lvl1pPr algn="l" defTabSz="91433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49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1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62">
          <p15:clr>
            <a:srgbClr val="F26B43"/>
          </p15:clr>
        </p15:guide>
        <p15:guide id="2" pos="363">
          <p15:clr>
            <a:srgbClr val="F26B43"/>
          </p15:clr>
        </p15:guide>
        <p15:guide id="3" orient="horz" pos="44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E9B7C066-4D77-3F4B-91E4-55DDA9475525}"/>
              </a:ext>
            </a:extLst>
          </p:cNvPr>
          <p:cNvSpPr txBox="1"/>
          <p:nvPr userDrawn="1"/>
        </p:nvSpPr>
        <p:spPr>
          <a:xfrm>
            <a:off x="558902" y="4887545"/>
            <a:ext cx="62136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0B2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 PANTAENIUS IMMOBILIENTAGUNG  </a:t>
            </a:r>
            <a:r>
              <a:rPr lang="de-DE" sz="750" b="1" dirty="0">
                <a:solidFill>
                  <a:srgbClr val="00A3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•︎</a:t>
            </a:r>
            <a:r>
              <a:rPr lang="de-DE" sz="75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75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VERBANDSARBEIT FÜR SIE  </a:t>
            </a:r>
            <a:r>
              <a:rPr lang="de-DE" sz="750" b="1" dirty="0">
                <a:solidFill>
                  <a:srgbClr val="00A3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•︎ </a:t>
            </a:r>
            <a:r>
              <a:rPr lang="de-DE" sz="7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7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09.06.2022    </a:t>
            </a:r>
            <a:r>
              <a:rPr lang="de-DE" sz="750" kern="1200" baseline="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  Folie </a:t>
            </a:r>
            <a:fld id="{B6F510A3-1683-3B4A-85F8-D9F0B359C5D3}" type="slidenum">
              <a:rPr lang="de-DE" sz="750" kern="1200" baseline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7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7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154EEE3-C20D-284A-9D4F-F0E74BA5C0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48424" y="41923"/>
            <a:ext cx="1398850" cy="77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5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</p:sldLayoutIdLst>
  <p:txStyles>
    <p:titleStyle>
      <a:lvl1pPr algn="l" defTabSz="91433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49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1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62">
          <p15:clr>
            <a:srgbClr val="F26B43"/>
          </p15:clr>
        </p15:guide>
        <p15:guide id="2" pos="363">
          <p15:clr>
            <a:srgbClr val="F26B43"/>
          </p15:clr>
        </p15:guide>
        <p15:guide id="3" orient="horz" pos="44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751140F-0B00-8A37-B915-B3C7676D7E1B}"/>
              </a:ext>
            </a:extLst>
          </p:cNvPr>
          <p:cNvSpPr txBox="1"/>
          <p:nvPr userDrawn="1"/>
        </p:nvSpPr>
        <p:spPr>
          <a:xfrm>
            <a:off x="558902" y="4887545"/>
            <a:ext cx="62136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0B2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 PANTAENIUS IMMOBILIENTAGUNG  </a:t>
            </a:r>
            <a:r>
              <a:rPr lang="de-DE" sz="750" b="1" dirty="0">
                <a:solidFill>
                  <a:srgbClr val="00A3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•︎</a:t>
            </a:r>
            <a:r>
              <a:rPr lang="de-DE" sz="75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75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VERBANDSARBEIT FÜR SIE  </a:t>
            </a:r>
            <a:r>
              <a:rPr lang="de-DE" sz="750" b="1" dirty="0">
                <a:solidFill>
                  <a:srgbClr val="00A3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•︎ </a:t>
            </a:r>
            <a:r>
              <a:rPr lang="de-DE" sz="7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7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09.06.2022    </a:t>
            </a:r>
            <a:r>
              <a:rPr lang="de-DE" sz="750" kern="1200" baseline="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  Folie </a:t>
            </a:r>
            <a:fld id="{B6F510A3-1683-3B4A-85F8-D9F0B359C5D3}" type="slidenum">
              <a:rPr lang="de-DE" sz="750" kern="1200" baseline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75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7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526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</p:sldLayoutIdLst>
  <p:txStyles>
    <p:titleStyle>
      <a:lvl1pPr algn="l" defTabSz="91433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49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1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62">
          <p15:clr>
            <a:srgbClr val="F26B43"/>
          </p15:clr>
        </p15:guide>
        <p15:guide id="2" pos="363">
          <p15:clr>
            <a:srgbClr val="F26B43"/>
          </p15:clr>
        </p15:guide>
        <p15:guide id="3" orient="horz" pos="44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A1B57E46-7214-FA95-5692-DC546B61C3EC}"/>
              </a:ext>
            </a:extLst>
          </p:cNvPr>
          <p:cNvSpPr/>
          <p:nvPr userDrawn="1"/>
        </p:nvSpPr>
        <p:spPr>
          <a:xfrm>
            <a:off x="0" y="4390331"/>
            <a:ext cx="9144000" cy="753169"/>
          </a:xfrm>
          <a:prstGeom prst="rect">
            <a:avLst/>
          </a:prstGeom>
          <a:solidFill>
            <a:srgbClr val="0B27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751140F-0B00-8A37-B915-B3C7676D7E1B}"/>
              </a:ext>
            </a:extLst>
          </p:cNvPr>
          <p:cNvSpPr txBox="1"/>
          <p:nvPr userDrawn="1"/>
        </p:nvSpPr>
        <p:spPr>
          <a:xfrm>
            <a:off x="558902" y="4887545"/>
            <a:ext cx="62136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 PANTAENIUS IMMOBILIENTAGUNG  </a:t>
            </a:r>
            <a:r>
              <a:rPr lang="de-DE" sz="750" b="1" dirty="0">
                <a:solidFill>
                  <a:srgbClr val="00A3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•︎</a:t>
            </a:r>
            <a:r>
              <a:rPr lang="de-DE" sz="75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75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VERBANDSARBEIT FÜR SIE  </a:t>
            </a:r>
            <a:r>
              <a:rPr lang="de-DE" sz="750" b="1" dirty="0">
                <a:solidFill>
                  <a:srgbClr val="00A3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de-DE" sz="7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︎ </a:t>
            </a:r>
            <a:r>
              <a:rPr lang="de-DE" sz="7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09.06.2022    </a:t>
            </a:r>
            <a:r>
              <a:rPr lang="de-DE" sz="750" kern="12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  Folie </a:t>
            </a:r>
            <a:fld id="{B6F510A3-1683-3B4A-85F8-D9F0B359C5D3}" type="slidenum">
              <a:rPr lang="de-DE" sz="750" kern="1200" baseline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7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7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306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</p:sldLayoutIdLst>
  <p:txStyles>
    <p:titleStyle>
      <a:lvl1pPr algn="l" defTabSz="91433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49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1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62">
          <p15:clr>
            <a:srgbClr val="F26B43"/>
          </p15:clr>
        </p15:guide>
        <p15:guide id="2" pos="363">
          <p15:clr>
            <a:srgbClr val="F26B43"/>
          </p15:clr>
        </p15:guide>
        <p15:guide id="3" orient="horz" pos="44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46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33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49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4" algn="l" defTabSz="91433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1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62" userDrawn="1">
          <p15:clr>
            <a:srgbClr val="F26B43"/>
          </p15:clr>
        </p15:guide>
        <p15:guide id="2" pos="363" userDrawn="1">
          <p15:clr>
            <a:srgbClr val="F26B43"/>
          </p15:clr>
        </p15:guide>
        <p15:guide id="3" orient="horz" pos="44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emf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emf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emf"/><Relationship Id="rId5" Type="http://schemas.openxmlformats.org/officeDocument/2006/relationships/image" Target="../media/image22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1649426-D88A-8C4B-8F2E-EFD6ED71D25A}"/>
              </a:ext>
            </a:extLst>
          </p:cNvPr>
          <p:cNvSpPr txBox="1"/>
          <p:nvPr/>
        </p:nvSpPr>
        <p:spPr>
          <a:xfrm>
            <a:off x="2503446" y="2822158"/>
            <a:ext cx="5579738" cy="88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20"/>
              </a:lnSpc>
            </a:pPr>
            <a:r>
              <a:rPr lang="de-DE" sz="2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VERBANDSARBEIT</a:t>
            </a:r>
            <a:r>
              <a:rPr lang="de-DE" sz="2600" dirty="0">
                <a:solidFill>
                  <a:srgbClr val="2CA8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2600" dirty="0">
                <a:solidFill>
                  <a:srgbClr val="2CA8D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600" dirty="0">
                <a:solidFill>
                  <a:srgbClr val="0B2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SIE!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97D1204-5B06-F141-BE5F-CDED3F9C5612}"/>
              </a:ext>
            </a:extLst>
          </p:cNvPr>
          <p:cNvSpPr txBox="1"/>
          <p:nvPr/>
        </p:nvSpPr>
        <p:spPr>
          <a:xfrm>
            <a:off x="2503446" y="3939552"/>
            <a:ext cx="3746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B2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Referent: </a:t>
            </a:r>
            <a:br>
              <a:rPr lang="de-DE" sz="1600" dirty="0">
                <a:solidFill>
                  <a:srgbClr val="0B274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600" dirty="0">
                <a:solidFill>
                  <a:srgbClr val="2CA8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Dieter Bachmann</a:t>
            </a:r>
          </a:p>
          <a:p>
            <a:r>
              <a:rPr lang="de-DE" sz="1600" dirty="0">
                <a:solidFill>
                  <a:srgbClr val="0B27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Vorstandsvorsitzender VDIV NRW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674CB55-0C24-D188-29D8-651C34CC3DE0}"/>
              </a:ext>
            </a:extLst>
          </p:cNvPr>
          <p:cNvSpPr txBox="1"/>
          <p:nvPr/>
        </p:nvSpPr>
        <p:spPr>
          <a:xfrm>
            <a:off x="576263" y="326785"/>
            <a:ext cx="3129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 PANTAENIUS IMMOBILIENTAGUNG</a:t>
            </a:r>
          </a:p>
          <a:p>
            <a:r>
              <a:rPr lang="de-DE" sz="1200" dirty="0">
                <a:solidFill>
                  <a:srgbClr val="2CA8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09.06.2022 IN DÜSSELDORF</a:t>
            </a:r>
          </a:p>
        </p:txBody>
      </p:sp>
    </p:spTree>
    <p:extLst>
      <p:ext uri="{BB962C8B-B14F-4D97-AF65-F5344CB8AC3E}">
        <p14:creationId xmlns:p14="http://schemas.microsoft.com/office/powerpoint/2010/main" val="4105527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8E538F09-2126-3E46-BB7F-4C8AD1C15C1C}"/>
              </a:ext>
            </a:extLst>
          </p:cNvPr>
          <p:cNvSpPr txBox="1"/>
          <p:nvPr/>
        </p:nvSpPr>
        <p:spPr>
          <a:xfrm>
            <a:off x="576263" y="390099"/>
            <a:ext cx="29184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spc="3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PUBLIKATIONEN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EC93E45-10E1-A149-B11D-EE99BCC895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15" t="10918" r="12722" b="19816"/>
          <a:stretch/>
        </p:blipFill>
        <p:spPr>
          <a:xfrm>
            <a:off x="4242122" y="1"/>
            <a:ext cx="4901878" cy="257174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5E6CBE9-DA7B-64FF-E283-25D9E6A9B2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6008" y="3337997"/>
            <a:ext cx="1729034" cy="187862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9C0C053-DAC7-37FB-31E6-D5ADDD0AF1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9" r="1648" b="545"/>
          <a:stretch/>
        </p:blipFill>
        <p:spPr>
          <a:xfrm>
            <a:off x="453609" y="768688"/>
            <a:ext cx="8290720" cy="324619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8BDABD1-9259-075D-C90D-84276A399B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92958" y="3582632"/>
            <a:ext cx="1114236" cy="81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33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AEC93E45-10E1-A149-B11D-EE99BCC895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61" t="12412" r="31937" b="17790"/>
          <a:stretch/>
        </p:blipFill>
        <p:spPr>
          <a:xfrm>
            <a:off x="4010629" y="476911"/>
            <a:ext cx="5133372" cy="363789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5FB8740-B9F7-A74D-9A0A-F89713463A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93" r="45799"/>
          <a:stretch/>
        </p:blipFill>
        <p:spPr>
          <a:xfrm>
            <a:off x="441497" y="730368"/>
            <a:ext cx="4426634" cy="299220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C82C3EA-8868-5E4F-8020-FC3A512C58AD}"/>
              </a:ext>
            </a:extLst>
          </p:cNvPr>
          <p:cNvSpPr txBox="1"/>
          <p:nvPr/>
        </p:nvSpPr>
        <p:spPr>
          <a:xfrm>
            <a:off x="572288" y="390100"/>
            <a:ext cx="50033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spc="3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HANDLUNGSEMPFEHLUNGEN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5E66F6A-D55A-5227-4813-2F803D27DC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6008" y="3337997"/>
            <a:ext cx="1729034" cy="187862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26B1BDC-FA80-12EB-003A-0A7D7DC9AC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4618" y="2729752"/>
            <a:ext cx="2276916" cy="166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98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8E538F09-2126-3E46-BB7F-4C8AD1C15C1C}"/>
              </a:ext>
            </a:extLst>
          </p:cNvPr>
          <p:cNvSpPr txBox="1"/>
          <p:nvPr/>
        </p:nvSpPr>
        <p:spPr>
          <a:xfrm>
            <a:off x="576264" y="384342"/>
            <a:ext cx="35668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spc="3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</a:t>
            </a:r>
            <a:r>
              <a:rPr lang="de-DE" sz="2200" spc="3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VERTRÄGE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09F04C8-71D2-A140-8709-8558D15743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073" r="25145" b="18855"/>
          <a:stretch/>
        </p:blipFill>
        <p:spPr>
          <a:xfrm>
            <a:off x="3600727" y="0"/>
            <a:ext cx="5543274" cy="258558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635E1D3-CD12-A348-A1A8-D4AB9E05BA9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05940" y="749440"/>
            <a:ext cx="8356789" cy="288135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74887E2-0A53-8B7D-C316-3B42E62813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6008" y="3337997"/>
            <a:ext cx="1729034" cy="187862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C7F1E3B-C7A8-ED2B-E785-C635C5AA97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857672" y="3529534"/>
            <a:ext cx="1224644" cy="87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27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6EA235F0-9360-D546-9E0C-B5D2878E26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83" t="31144" r="14345" b="15414"/>
          <a:stretch/>
        </p:blipFill>
        <p:spPr>
          <a:xfrm>
            <a:off x="3451709" y="0"/>
            <a:ext cx="5692291" cy="198421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E538F09-2126-3E46-BB7F-4C8AD1C15C1C}"/>
              </a:ext>
            </a:extLst>
          </p:cNvPr>
          <p:cNvSpPr txBox="1"/>
          <p:nvPr/>
        </p:nvSpPr>
        <p:spPr>
          <a:xfrm>
            <a:off x="576264" y="384342"/>
            <a:ext cx="35668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spc="3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VERTRÄGE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A48FA7-D023-4F9A-B4A1-0BDBFB8D15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3559" t="3627" r="-249" b="4111"/>
          <a:stretch/>
        </p:blipFill>
        <p:spPr>
          <a:xfrm>
            <a:off x="179238" y="809174"/>
            <a:ext cx="8770984" cy="266675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A1B2FEE-FD10-0427-5CD0-62428B8631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6008" y="3337997"/>
            <a:ext cx="1729034" cy="187862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F78E6C0-944E-C61B-FFD4-A8BA7D65C6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857672" y="3529534"/>
            <a:ext cx="1224644" cy="87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08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C8BC63CE-AB09-BC44-AE32-8A611F78E2EF}"/>
              </a:ext>
            </a:extLst>
          </p:cNvPr>
          <p:cNvSpPr txBox="1"/>
          <p:nvPr/>
        </p:nvSpPr>
        <p:spPr>
          <a:xfrm>
            <a:off x="2123805" y="1951833"/>
            <a:ext cx="1864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b="1" spc="31" dirty="0">
              <a:solidFill>
                <a:srgbClr val="0B27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ADE4E755-FA13-BB4E-9F7E-A6CEECB5C81B}"/>
              </a:ext>
            </a:extLst>
          </p:cNvPr>
          <p:cNvSpPr/>
          <p:nvPr/>
        </p:nvSpPr>
        <p:spPr>
          <a:xfrm>
            <a:off x="576263" y="364624"/>
            <a:ext cx="49016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NEUE HERAUSFORDERUNGEN </a:t>
            </a:r>
            <a:b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 dem 01.12.2021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B01ED83-4D7A-A56E-3497-BB833367171B}"/>
              </a:ext>
            </a:extLst>
          </p:cNvPr>
          <p:cNvSpPr/>
          <p:nvPr/>
        </p:nvSpPr>
        <p:spPr>
          <a:xfrm>
            <a:off x="1838508" y="1628667"/>
            <a:ext cx="17797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b="1" spc="31" dirty="0" err="1">
                <a:solidFill>
                  <a:srgbClr val="FFA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Telekommuni</a:t>
            </a:r>
            <a:r>
              <a:rPr lang="de-DE" b="1" spc="31" dirty="0">
                <a:solidFill>
                  <a:srgbClr val="FFA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br>
              <a:rPr lang="de-DE" b="1" spc="31" dirty="0">
                <a:solidFill>
                  <a:srgbClr val="FFA5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spc="31" dirty="0" err="1">
                <a:solidFill>
                  <a:srgbClr val="FFA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kationsgesetz</a:t>
            </a:r>
            <a:endParaRPr lang="de-DE" b="1" spc="31" dirty="0">
              <a:solidFill>
                <a:srgbClr val="FFA5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AF5BA61B-56B7-7AF3-6340-4714726ADA2C}"/>
              </a:ext>
            </a:extLst>
          </p:cNvPr>
          <p:cNvSpPr/>
          <p:nvPr/>
        </p:nvSpPr>
        <p:spPr>
          <a:xfrm>
            <a:off x="661602" y="2708458"/>
            <a:ext cx="1613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b="1" spc="31" dirty="0">
                <a:solidFill>
                  <a:srgbClr val="FFA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Zensus 2022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3D8310A-F13C-4CBC-2D76-40BBB728CE83}"/>
              </a:ext>
            </a:extLst>
          </p:cNvPr>
          <p:cNvSpPr/>
          <p:nvPr/>
        </p:nvSpPr>
        <p:spPr>
          <a:xfrm>
            <a:off x="4572000" y="1305502"/>
            <a:ext cx="15236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b="1" spc="31" dirty="0">
                <a:solidFill>
                  <a:srgbClr val="FFA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Heizkosten-</a:t>
            </a:r>
            <a:br>
              <a:rPr lang="de-DE" b="1" spc="31" dirty="0">
                <a:solidFill>
                  <a:srgbClr val="FFA5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spc="31" dirty="0" err="1">
                <a:solidFill>
                  <a:srgbClr val="FFA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verordnung</a:t>
            </a:r>
            <a:endParaRPr lang="de-DE" b="1" spc="31" dirty="0">
              <a:solidFill>
                <a:srgbClr val="FFA5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60C5D15-6A9D-3250-6C05-AFAC8EE64D43}"/>
              </a:ext>
            </a:extLst>
          </p:cNvPr>
          <p:cNvSpPr/>
          <p:nvPr/>
        </p:nvSpPr>
        <p:spPr>
          <a:xfrm>
            <a:off x="6736572" y="1973806"/>
            <a:ext cx="1702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spc="31" dirty="0">
                <a:solidFill>
                  <a:srgbClr val="FFA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Zertifizierung</a:t>
            </a:r>
            <a:endParaRPr lang="de-DE" dirty="0">
              <a:solidFill>
                <a:srgbClr val="FFA500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A8E5AF2-F1DC-5EAE-F470-8111090AE166}"/>
              </a:ext>
            </a:extLst>
          </p:cNvPr>
          <p:cNvSpPr/>
          <p:nvPr/>
        </p:nvSpPr>
        <p:spPr>
          <a:xfrm>
            <a:off x="7136021" y="2708458"/>
            <a:ext cx="1613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b="1" spc="31" dirty="0">
                <a:solidFill>
                  <a:srgbClr val="FFA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Grundsteuer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8D5FF64-A20E-D198-3172-E593ECCE9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952" y="2088410"/>
            <a:ext cx="934550" cy="93455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F3A40FC-B517-0734-17E0-DB1335375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422" y="2285177"/>
            <a:ext cx="4743259" cy="285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900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6ECD6E5F-ABDA-7C4E-A0D2-8E88833E1F2A}"/>
              </a:ext>
            </a:extLst>
          </p:cNvPr>
          <p:cNvSpPr txBox="1"/>
          <p:nvPr/>
        </p:nvSpPr>
        <p:spPr>
          <a:xfrm>
            <a:off x="576264" y="340529"/>
            <a:ext cx="64787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spc="3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ZERTIFIZIERUNG DER VERWALTER</a:t>
            </a:r>
            <a:endParaRPr lang="de-DE" sz="2600" spc="3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89553E5-77A8-004B-9D24-8BB305B50D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87301" y="1107692"/>
            <a:ext cx="2611271" cy="369527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9694"/>
              </a:prstClr>
            </a:outerShdw>
          </a:effec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D956B34-F8D9-E942-8DB9-161B1E86D386}"/>
              </a:ext>
            </a:extLst>
          </p:cNvPr>
          <p:cNvSpPr txBox="1"/>
          <p:nvPr/>
        </p:nvSpPr>
        <p:spPr>
          <a:xfrm>
            <a:off x="3209981" y="1416613"/>
            <a:ext cx="5753772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000" defTabSz="734378">
              <a:spcBef>
                <a:spcPts val="300"/>
              </a:spcBef>
            </a:pPr>
            <a:r>
              <a:rPr lang="de-DE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Enge Zusammenarbeit mit der IHK NRW</a:t>
            </a:r>
            <a:endParaRPr lang="de-DE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000" defTabSz="734378">
              <a:spcBef>
                <a:spcPts val="300"/>
              </a:spcBef>
            </a:pPr>
            <a:r>
              <a:rPr lang="de-DE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Vorbereitungskurse ab Mai 2022</a:t>
            </a:r>
            <a:endParaRPr lang="de-DE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F36D2F-4B0E-C843-9F0E-FA9D71979F27}"/>
              </a:ext>
            </a:extLst>
          </p:cNvPr>
          <p:cNvSpPr/>
          <p:nvPr/>
        </p:nvSpPr>
        <p:spPr>
          <a:xfrm>
            <a:off x="10551857" y="4053555"/>
            <a:ext cx="1789360" cy="1752139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8D39C29-0283-4770-5123-4BBD42F63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861" y="2688701"/>
            <a:ext cx="3488287" cy="254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57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1649426-D88A-8C4B-8F2E-EFD6ED71D25A}"/>
              </a:ext>
            </a:extLst>
          </p:cNvPr>
          <p:cNvSpPr txBox="1"/>
          <p:nvPr/>
        </p:nvSpPr>
        <p:spPr>
          <a:xfrm>
            <a:off x="576262" y="1417436"/>
            <a:ext cx="5579738" cy="10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VIELEN DANK </a:t>
            </a:r>
            <a:br>
              <a:rPr lang="de-DE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600" dirty="0">
                <a:solidFill>
                  <a:srgbClr val="2CA8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IHRE AUFMERKSAMKEIT!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5FC6E49-9967-62EC-CAA9-E1EDE69006C3}"/>
              </a:ext>
            </a:extLst>
          </p:cNvPr>
          <p:cNvSpPr txBox="1"/>
          <p:nvPr/>
        </p:nvSpPr>
        <p:spPr>
          <a:xfrm>
            <a:off x="576263" y="326785"/>
            <a:ext cx="3129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 PANTAENIUS IMMOBILIENTAGUNG</a:t>
            </a:r>
          </a:p>
          <a:p>
            <a:r>
              <a:rPr lang="de-DE" sz="1200" dirty="0">
                <a:solidFill>
                  <a:srgbClr val="2CA8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09.06.2022 IN DÜSSELDORF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9FB3152-6183-8464-CEE0-A132C7CACD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065" b="22785"/>
          <a:stretch/>
        </p:blipFill>
        <p:spPr>
          <a:xfrm flipH="1">
            <a:off x="-1" y="2767423"/>
            <a:ext cx="3204832" cy="237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18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2A0854B6-3A94-974D-82FA-BD833FBD737B}"/>
              </a:ext>
            </a:extLst>
          </p:cNvPr>
          <p:cNvSpPr txBox="1"/>
          <p:nvPr/>
        </p:nvSpPr>
        <p:spPr>
          <a:xfrm>
            <a:off x="576263" y="338840"/>
            <a:ext cx="70417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spc="3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ENTWICKLUNG DER </a:t>
            </a:r>
            <a:r>
              <a:rPr lang="de-DE" sz="2600" spc="3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MITGLIEDERZAHL</a:t>
            </a: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3517DB43-5F95-1244-9215-D90F430E7B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5928937"/>
              </p:ext>
            </p:extLst>
          </p:nvPr>
        </p:nvGraphicFramePr>
        <p:xfrm>
          <a:off x="631128" y="1066800"/>
          <a:ext cx="7504176" cy="395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67B9F434-0B5C-754E-A4E5-417F77438DBB}"/>
              </a:ext>
            </a:extLst>
          </p:cNvPr>
          <p:cNvSpPr txBox="1"/>
          <p:nvPr/>
        </p:nvSpPr>
        <p:spPr>
          <a:xfrm>
            <a:off x="7399866" y="1286934"/>
            <a:ext cx="73543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742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9BF5A35-0C3C-163F-1FC4-3182755DF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06336">
            <a:off x="3716065" y="815759"/>
            <a:ext cx="1711868" cy="222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1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2A0854B6-3A94-974D-82FA-BD833FBD737B}"/>
              </a:ext>
            </a:extLst>
          </p:cNvPr>
          <p:cNvSpPr txBox="1"/>
          <p:nvPr/>
        </p:nvSpPr>
        <p:spPr>
          <a:xfrm>
            <a:off x="576263" y="335280"/>
            <a:ext cx="58361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spc="3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MITGLIEDERZAHLEN ALLER </a:t>
            </a:r>
            <a:br>
              <a:rPr lang="de-DE" sz="2600" spc="3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600" spc="3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LANDESVERBÄNDE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33CC2109-83F6-7142-B8CF-2DB791F2A5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3934077"/>
              </p:ext>
            </p:extLst>
          </p:nvPr>
        </p:nvGraphicFramePr>
        <p:xfrm>
          <a:off x="-560832" y="1067812"/>
          <a:ext cx="9704832" cy="3740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A4B62AE2-E41F-717D-10B9-7B7E727BE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489" y="381505"/>
            <a:ext cx="651340" cy="84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71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>
            <a:extLst>
              <a:ext uri="{FF2B5EF4-FFF2-40B4-BE49-F238E27FC236}">
                <a16:creationId xmlns:a16="http://schemas.microsoft.com/office/drawing/2014/main" id="{3563221E-9535-7345-9D4E-68F0E4E048E5}"/>
              </a:ext>
            </a:extLst>
          </p:cNvPr>
          <p:cNvSpPr txBox="1"/>
          <p:nvPr/>
        </p:nvSpPr>
        <p:spPr>
          <a:xfrm>
            <a:off x="576264" y="355848"/>
            <a:ext cx="4922248" cy="467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2400" spc="4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</a:t>
            </a:r>
            <a:r>
              <a:rPr lang="de-DE" sz="2400" spc="4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VERANSTALTUNGEN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76760DB-A65A-3048-870B-9E854D1BF860}"/>
              </a:ext>
            </a:extLst>
          </p:cNvPr>
          <p:cNvSpPr txBox="1"/>
          <p:nvPr/>
        </p:nvSpPr>
        <p:spPr>
          <a:xfrm>
            <a:off x="50801" y="887883"/>
            <a:ext cx="7936573" cy="4572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defTabSz="806378">
              <a:lnSpc>
                <a:spcPct val="150000"/>
              </a:lnSpc>
              <a:spcBef>
                <a:spcPts val="600"/>
              </a:spcBef>
            </a:pPr>
            <a:r>
              <a:rPr lang="de-DE" sz="35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de-DE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0000" defTabSz="806378">
              <a:lnSpc>
                <a:spcPct val="150000"/>
              </a:lnSpc>
              <a:spcBef>
                <a:spcPts val="600"/>
              </a:spcBef>
            </a:pPr>
            <a:r>
              <a:rPr lang="de-DE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 März 		</a:t>
            </a:r>
            <a:r>
              <a:rPr lang="de-DE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VDIV NRW VERWALTERFORUM </a:t>
            </a:r>
          </a:p>
          <a:p>
            <a:pPr marL="540000" defTabSz="806378">
              <a:lnSpc>
                <a:spcPct val="150000"/>
              </a:lnSpc>
              <a:spcBef>
                <a:spcPts val="600"/>
              </a:spcBef>
            </a:pPr>
            <a:r>
              <a:rPr lang="de-DE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09. Juni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de-DE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PANTAENIUS MADE BY VDIV NRW</a:t>
            </a:r>
          </a:p>
          <a:p>
            <a:pPr marL="540000" defTabSz="806378">
              <a:lnSpc>
                <a:spcPct val="150000"/>
              </a:lnSpc>
              <a:spcBef>
                <a:spcPts val="600"/>
              </a:spcBef>
            </a:pPr>
            <a:r>
              <a:rPr lang="de-DE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26./27. August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EXTRAFORUM ATTENDORN</a:t>
            </a:r>
          </a:p>
          <a:p>
            <a:pPr marL="540000" defTabSz="806378">
              <a:lnSpc>
                <a:spcPct val="150000"/>
              </a:lnSpc>
              <a:spcBef>
                <a:spcPts val="600"/>
              </a:spcBef>
            </a:pPr>
            <a:r>
              <a:rPr lang="de-DE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 September</a:t>
            </a:r>
            <a:r>
              <a:rPr lang="de-DE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15. BIELEFELDER VERWALTERFORUM</a:t>
            </a:r>
          </a:p>
          <a:p>
            <a:pPr marL="540000" defTabSz="806378">
              <a:lnSpc>
                <a:spcPct val="150000"/>
              </a:lnSpc>
              <a:spcBef>
                <a:spcPts val="600"/>
              </a:spcBef>
            </a:pPr>
            <a:r>
              <a:rPr lang="de-DE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 Oktober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WINTERSEMINAR WUPPERTAL</a:t>
            </a:r>
          </a:p>
          <a:p>
            <a:pPr marL="540000" defTabSz="806378"/>
            <a:r>
              <a:rPr lang="de-DE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de-D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 Mitgliederversammlung)</a:t>
            </a:r>
          </a:p>
          <a:p>
            <a:pPr marL="540000" defTabSz="806378">
              <a:lnSpc>
                <a:spcPct val="150000"/>
              </a:lnSpc>
              <a:spcBef>
                <a:spcPts val="600"/>
              </a:spcBef>
            </a:pPr>
            <a:endParaRPr lang="de-DE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0000" defTabSz="806378">
              <a:lnSpc>
                <a:spcPct val="150000"/>
              </a:lnSpc>
              <a:spcBef>
                <a:spcPts val="600"/>
              </a:spcBef>
            </a:pPr>
            <a:endParaRPr lang="de-DE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C6ECD08-904A-DAEF-C006-6D1C7C53C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884" y="1398134"/>
            <a:ext cx="2359116" cy="146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16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A8E7C5B-24EB-7640-A122-C1F770B79AF6}"/>
              </a:ext>
            </a:extLst>
          </p:cNvPr>
          <p:cNvSpPr txBox="1"/>
          <p:nvPr/>
        </p:nvSpPr>
        <p:spPr>
          <a:xfrm>
            <a:off x="576264" y="355848"/>
            <a:ext cx="3329618" cy="873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2400" spc="4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SEMINARE</a:t>
            </a:r>
          </a:p>
          <a:p>
            <a:pPr>
              <a:lnSpc>
                <a:spcPct val="110000"/>
              </a:lnSpc>
            </a:pPr>
            <a:r>
              <a:rPr lang="de-DE" sz="2400" spc="4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NÄCHSTE TERMINE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1F1F203-6BD3-CF43-B02E-A5CEA6152642}"/>
              </a:ext>
            </a:extLst>
          </p:cNvPr>
          <p:cNvSpPr txBox="1"/>
          <p:nvPr/>
        </p:nvSpPr>
        <p:spPr>
          <a:xfrm>
            <a:off x="742514" y="1229164"/>
            <a:ext cx="6326735" cy="3311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0000" defTabSz="734378">
              <a:lnSpc>
                <a:spcPct val="150000"/>
              </a:lnSpc>
              <a:spcBef>
                <a:spcPts val="600"/>
              </a:spcBef>
            </a:pPr>
            <a:r>
              <a:rPr lang="de-DE" sz="35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pPr marL="540000" defTabSz="734378">
              <a:lnSpc>
                <a:spcPct val="150000"/>
              </a:lnSpc>
              <a:spcBef>
                <a:spcPts val="600"/>
              </a:spcBef>
            </a:pPr>
            <a:r>
              <a:rPr lang="de-DE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Juni	</a:t>
            </a:r>
            <a:r>
              <a:rPr lang="de-DE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 August	</a:t>
            </a:r>
            <a:r>
              <a:rPr lang="de-DE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 November</a:t>
            </a:r>
          </a:p>
          <a:p>
            <a:pPr marL="540000" defTabSz="734378">
              <a:lnSpc>
                <a:spcPct val="150000"/>
              </a:lnSpc>
              <a:spcBef>
                <a:spcPts val="600"/>
              </a:spcBef>
            </a:pPr>
            <a:r>
              <a:rPr lang="de-DE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 Juni	</a:t>
            </a:r>
            <a:r>
              <a:rPr lang="de-DE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September</a:t>
            </a:r>
            <a:r>
              <a:rPr lang="de-DE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08. Dezember</a:t>
            </a:r>
          </a:p>
          <a:p>
            <a:pPr marL="540000" defTabSz="734378">
              <a:lnSpc>
                <a:spcPct val="150000"/>
              </a:lnSpc>
              <a:spcBef>
                <a:spcPts val="600"/>
              </a:spcBef>
            </a:pPr>
            <a:r>
              <a:rPr lang="de-DE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 Juni</a:t>
            </a:r>
            <a:r>
              <a:rPr lang="de-DE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de-DE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 September</a:t>
            </a:r>
          </a:p>
          <a:p>
            <a:pPr marL="540000" defTabSz="734378">
              <a:lnSpc>
                <a:spcPct val="150000"/>
              </a:lnSpc>
              <a:spcBef>
                <a:spcPts val="600"/>
              </a:spcBef>
            </a:pPr>
            <a:r>
              <a:rPr lang="de-DE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 August</a:t>
            </a:r>
            <a:r>
              <a:rPr lang="de-DE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 Oktober</a:t>
            </a:r>
          </a:p>
          <a:p>
            <a:pPr marL="540000" defTabSz="734378">
              <a:lnSpc>
                <a:spcPct val="150000"/>
              </a:lnSpc>
              <a:spcBef>
                <a:spcPts val="600"/>
              </a:spcBef>
            </a:pPr>
            <a:r>
              <a:rPr lang="de-DE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 August</a:t>
            </a:r>
            <a:r>
              <a:rPr lang="de-DE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08. November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6A21BAE-AA9B-587A-B18F-E98F15054310}"/>
              </a:ext>
            </a:extLst>
          </p:cNvPr>
          <p:cNvSpPr txBox="1"/>
          <p:nvPr/>
        </p:nvSpPr>
        <p:spPr>
          <a:xfrm rot="16200000">
            <a:off x="-540881" y="2922368"/>
            <a:ext cx="2755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ZERTIFIZIERUNG</a:t>
            </a:r>
          </a:p>
        </p:txBody>
      </p:sp>
    </p:spTree>
    <p:extLst>
      <p:ext uri="{BB962C8B-B14F-4D97-AF65-F5344CB8AC3E}">
        <p14:creationId xmlns:p14="http://schemas.microsoft.com/office/powerpoint/2010/main" val="1979093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9C37BFF0-F819-7C4B-9508-2F382B3029FB}"/>
              </a:ext>
            </a:extLst>
          </p:cNvPr>
          <p:cNvSpPr txBox="1"/>
          <p:nvPr/>
        </p:nvSpPr>
        <p:spPr>
          <a:xfrm>
            <a:off x="576265" y="340529"/>
            <a:ext cx="20584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spc="3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de-DE" sz="2600" spc="3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INARE</a:t>
            </a:r>
            <a:endParaRPr lang="de-DE" sz="2600" spc="3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91455A9-CF4C-964A-A921-D8FD5A5D4651}"/>
              </a:ext>
            </a:extLst>
          </p:cNvPr>
          <p:cNvSpPr/>
          <p:nvPr/>
        </p:nvSpPr>
        <p:spPr>
          <a:xfrm>
            <a:off x="3500597" y="1790438"/>
            <a:ext cx="22653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80"/>
              </a:lnSpc>
            </a:pPr>
            <a:r>
              <a:rPr lang="de-DE" sz="5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8.108</a:t>
            </a:r>
            <a:br>
              <a:rPr lang="de-DE" sz="5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1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TEILNEHMER</a:t>
            </a:r>
            <a:endParaRPr lang="de-DE" sz="2100" b="1" dirty="0">
              <a:solidFill>
                <a:srgbClr val="00B0F0"/>
              </a:solidFill>
            </a:endParaRP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CDA0E5C-0B90-9A23-4C17-E796C1B95698}"/>
              </a:ext>
            </a:extLst>
          </p:cNvPr>
          <p:cNvGrpSpPr/>
          <p:nvPr/>
        </p:nvGrpSpPr>
        <p:grpSpPr>
          <a:xfrm>
            <a:off x="456615" y="2769779"/>
            <a:ext cx="2563847" cy="1375200"/>
            <a:chOff x="456615" y="3172079"/>
            <a:chExt cx="2563847" cy="13752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57BAC1D-AD20-9544-BEAF-002D60FC2F8F}"/>
                </a:ext>
              </a:extLst>
            </p:cNvPr>
            <p:cNvSpPr/>
            <p:nvPr/>
          </p:nvSpPr>
          <p:spPr>
            <a:xfrm>
              <a:off x="1052328" y="3172079"/>
              <a:ext cx="1375200" cy="13752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19706457-1065-6241-AC62-D2BA43405919}"/>
                </a:ext>
              </a:extLst>
            </p:cNvPr>
            <p:cNvSpPr/>
            <p:nvPr/>
          </p:nvSpPr>
          <p:spPr>
            <a:xfrm>
              <a:off x="456615" y="3694052"/>
              <a:ext cx="2563847" cy="5871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de-DE" sz="5000" b="1" dirty="0">
                  <a:solidFill>
                    <a:srgbClr val="0B27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</a:t>
              </a:r>
              <a:br>
                <a:rPr lang="de-DE" sz="1600" b="1" dirty="0">
                  <a:solidFill>
                    <a:srgbClr val="0B27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400" dirty="0">
                  <a:solidFill>
                    <a:srgbClr val="0B27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WEBINARE</a:t>
              </a:r>
              <a:endParaRPr lang="de-DE" sz="1400" dirty="0">
                <a:solidFill>
                  <a:srgbClr val="0B274E"/>
                </a:solidFill>
              </a:endParaRPr>
            </a:p>
          </p:txBody>
        </p:sp>
      </p:grp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23E37C52-E4EE-3D48-8985-C12DDB775511}"/>
              </a:ext>
            </a:extLst>
          </p:cNvPr>
          <p:cNvCxnSpPr>
            <a:cxnSpLocks/>
          </p:cNvCxnSpPr>
          <p:nvPr/>
        </p:nvCxnSpPr>
        <p:spPr>
          <a:xfrm flipH="1">
            <a:off x="2383638" y="2373721"/>
            <a:ext cx="1255525" cy="680387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EDB89652-02BC-624E-ABDE-B0B712689B31}"/>
              </a:ext>
            </a:extLst>
          </p:cNvPr>
          <p:cNvCxnSpPr>
            <a:cxnSpLocks/>
          </p:cNvCxnSpPr>
          <p:nvPr/>
        </p:nvCxnSpPr>
        <p:spPr>
          <a:xfrm>
            <a:off x="5662613" y="2359793"/>
            <a:ext cx="1274462" cy="694315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2F9B34D3-0706-F647-96FD-ADD15F11C9EA}"/>
              </a:ext>
            </a:extLst>
          </p:cNvPr>
          <p:cNvSpPr txBox="1"/>
          <p:nvPr/>
        </p:nvSpPr>
        <p:spPr>
          <a:xfrm>
            <a:off x="1005557" y="4240495"/>
            <a:ext cx="1476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600" spc="3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965C8FF-7FB9-134F-B4F9-267A68E27C94}"/>
              </a:ext>
            </a:extLst>
          </p:cNvPr>
          <p:cNvSpPr txBox="1"/>
          <p:nvPr/>
        </p:nvSpPr>
        <p:spPr>
          <a:xfrm>
            <a:off x="3966728" y="4231483"/>
            <a:ext cx="1476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600" spc="3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E9A0EE0-A512-A94D-8ABE-D2159E0A4C47}"/>
              </a:ext>
            </a:extLst>
          </p:cNvPr>
          <p:cNvSpPr txBox="1"/>
          <p:nvPr/>
        </p:nvSpPr>
        <p:spPr>
          <a:xfrm>
            <a:off x="6211745" y="4240495"/>
            <a:ext cx="35860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600" spc="3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de-DE" sz="1400" spc="3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(bis heute)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E790D1FA-4A8A-9872-0CF0-AF59A232A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473" y="226733"/>
            <a:ext cx="1617934" cy="1140198"/>
          </a:xfrm>
          <a:prstGeom prst="rect">
            <a:avLst/>
          </a:prstGeom>
        </p:spPr>
      </p:pic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2B0987C0-E222-2E3F-A151-4D30BB6D6E0A}"/>
              </a:ext>
            </a:extLst>
          </p:cNvPr>
          <p:cNvCxnSpPr>
            <a:cxnSpLocks/>
          </p:cNvCxnSpPr>
          <p:nvPr/>
        </p:nvCxnSpPr>
        <p:spPr>
          <a:xfrm>
            <a:off x="4650723" y="2458585"/>
            <a:ext cx="330" cy="22469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3D801F1A-211F-4B72-F073-F5B702FD759E}"/>
              </a:ext>
            </a:extLst>
          </p:cNvPr>
          <p:cNvGrpSpPr/>
          <p:nvPr/>
        </p:nvGrpSpPr>
        <p:grpSpPr>
          <a:xfrm>
            <a:off x="3369130" y="2769779"/>
            <a:ext cx="2563847" cy="1375200"/>
            <a:chOff x="3314872" y="3172079"/>
            <a:chExt cx="2563847" cy="13752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B52C9C0-AB89-FE4C-A4FB-2454530E4B0D}"/>
                </a:ext>
              </a:extLst>
            </p:cNvPr>
            <p:cNvSpPr/>
            <p:nvPr/>
          </p:nvSpPr>
          <p:spPr>
            <a:xfrm>
              <a:off x="3912470" y="3172079"/>
              <a:ext cx="1375200" cy="13752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9B6A5FD2-A66D-F41B-7C84-319E0CBFF70F}"/>
                </a:ext>
              </a:extLst>
            </p:cNvPr>
            <p:cNvSpPr/>
            <p:nvPr/>
          </p:nvSpPr>
          <p:spPr>
            <a:xfrm>
              <a:off x="3314872" y="3694052"/>
              <a:ext cx="2563847" cy="5871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de-DE" sz="5000" b="1" dirty="0">
                  <a:solidFill>
                    <a:srgbClr val="0B27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</a:t>
              </a:r>
              <a:br>
                <a:rPr lang="de-DE" sz="1600" b="1" dirty="0">
                  <a:solidFill>
                    <a:srgbClr val="0B27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400" dirty="0">
                  <a:solidFill>
                    <a:srgbClr val="0B27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WEBINARE</a:t>
              </a:r>
              <a:endParaRPr lang="de-DE" sz="1400" dirty="0">
                <a:solidFill>
                  <a:srgbClr val="0B274E"/>
                </a:solidFill>
              </a:endParaRP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688C29E0-FAF0-A7FA-28CA-D11F24824BF9}"/>
              </a:ext>
            </a:extLst>
          </p:cNvPr>
          <p:cNvGrpSpPr/>
          <p:nvPr/>
        </p:nvGrpSpPr>
        <p:grpSpPr>
          <a:xfrm>
            <a:off x="6245796" y="2776979"/>
            <a:ext cx="2563847" cy="1375200"/>
            <a:chOff x="6245796" y="3179279"/>
            <a:chExt cx="2563847" cy="13752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0017A39-D7E3-FC46-846C-46B44828D0C1}"/>
                </a:ext>
              </a:extLst>
            </p:cNvPr>
            <p:cNvSpPr/>
            <p:nvPr/>
          </p:nvSpPr>
          <p:spPr>
            <a:xfrm>
              <a:off x="6820431" y="3179279"/>
              <a:ext cx="1375200" cy="1375200"/>
            </a:xfrm>
            <a:prstGeom prst="ellipse">
              <a:avLst/>
            </a:prstGeom>
            <a:noFill/>
            <a:ln w="762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9D8C3F48-8E18-D228-F65C-BBCB3204E682}"/>
                </a:ext>
              </a:extLst>
            </p:cNvPr>
            <p:cNvSpPr/>
            <p:nvPr/>
          </p:nvSpPr>
          <p:spPr>
            <a:xfrm>
              <a:off x="6245796" y="3694052"/>
              <a:ext cx="2563847" cy="5871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de-DE" sz="5000" b="1" dirty="0">
                  <a:solidFill>
                    <a:srgbClr val="0B27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  <a:br>
                <a:rPr lang="de-DE" sz="1600" b="1" dirty="0">
                  <a:solidFill>
                    <a:srgbClr val="0B27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sz="1400" dirty="0">
                  <a:solidFill>
                    <a:srgbClr val="0B27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WEBINARE</a:t>
              </a:r>
              <a:endParaRPr lang="de-DE" sz="1400" dirty="0">
                <a:solidFill>
                  <a:srgbClr val="0B274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3985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9C37BFF0-F819-7C4B-9508-2F382B3029FB}"/>
              </a:ext>
            </a:extLst>
          </p:cNvPr>
          <p:cNvSpPr txBox="1"/>
          <p:nvPr/>
        </p:nvSpPr>
        <p:spPr>
          <a:xfrm>
            <a:off x="576264" y="340529"/>
            <a:ext cx="28694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spc="3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</a:t>
            </a:r>
            <a:r>
              <a:rPr lang="de-DE" sz="2600" spc="3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BEIRÄTE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731BC0B-223E-D144-A1C3-A0E6BD44DA7E}"/>
              </a:ext>
            </a:extLst>
          </p:cNvPr>
          <p:cNvGrpSpPr/>
          <p:nvPr/>
        </p:nvGrpSpPr>
        <p:grpSpPr>
          <a:xfrm>
            <a:off x="630778" y="925361"/>
            <a:ext cx="1344589" cy="1433097"/>
            <a:chOff x="634135" y="1574157"/>
            <a:chExt cx="1769987" cy="188649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5B59EB7-21E2-484F-BDFF-4815A91DBE94}"/>
                </a:ext>
              </a:extLst>
            </p:cNvPr>
            <p:cNvSpPr/>
            <p:nvPr/>
          </p:nvSpPr>
          <p:spPr>
            <a:xfrm>
              <a:off x="767646" y="1683008"/>
              <a:ext cx="1636476" cy="1636476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b="47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445C5D7E-790C-F147-A878-0DA58F5D7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4135" y="1574157"/>
              <a:ext cx="1721937" cy="1886498"/>
            </a:xfrm>
            <a:prstGeom prst="rect">
              <a:avLst/>
            </a:prstGeom>
          </p:spPr>
        </p:pic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CC10EE9-0082-7246-948B-EA05A8887DAA}"/>
              </a:ext>
            </a:extLst>
          </p:cNvPr>
          <p:cNvGrpSpPr/>
          <p:nvPr/>
        </p:nvGrpSpPr>
        <p:grpSpPr>
          <a:xfrm>
            <a:off x="3556743" y="931148"/>
            <a:ext cx="1359012" cy="1433098"/>
            <a:chOff x="2844899" y="1578494"/>
            <a:chExt cx="1788973" cy="1886498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5717B92-BCFA-FF43-8107-CF684715842D}"/>
                </a:ext>
              </a:extLst>
            </p:cNvPr>
            <p:cNvSpPr/>
            <p:nvPr/>
          </p:nvSpPr>
          <p:spPr>
            <a:xfrm>
              <a:off x="2997396" y="1683008"/>
              <a:ext cx="1636476" cy="1636476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37FE34CA-B2D9-A54D-8355-E49F3FA73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4899" y="1578494"/>
              <a:ext cx="1721937" cy="1886498"/>
            </a:xfrm>
            <a:prstGeom prst="rect">
              <a:avLst/>
            </a:prstGeom>
          </p:spPr>
        </p:pic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87CD9DB-1900-BA4F-A951-380932090D91}"/>
              </a:ext>
            </a:extLst>
          </p:cNvPr>
          <p:cNvGrpSpPr/>
          <p:nvPr/>
        </p:nvGrpSpPr>
        <p:grpSpPr>
          <a:xfrm>
            <a:off x="6635609" y="936935"/>
            <a:ext cx="1354822" cy="1433098"/>
            <a:chOff x="6392539" y="1585731"/>
            <a:chExt cx="1783458" cy="188649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08B5A0E-C314-5C48-9B01-985EE5DF554F}"/>
                </a:ext>
              </a:extLst>
            </p:cNvPr>
            <p:cNvSpPr/>
            <p:nvPr/>
          </p:nvSpPr>
          <p:spPr>
            <a:xfrm>
              <a:off x="6539521" y="1694519"/>
              <a:ext cx="1636476" cy="1636476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EDB0306B-1421-6D43-916D-B060BF9F4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2539" y="1585731"/>
              <a:ext cx="1721937" cy="1886498"/>
            </a:xfrm>
            <a:prstGeom prst="rect">
              <a:avLst/>
            </a:prstGeom>
          </p:spPr>
        </p:pic>
      </p:grpSp>
      <p:sp>
        <p:nvSpPr>
          <p:cNvPr id="31" name="Textfeld 30">
            <a:extLst>
              <a:ext uri="{FF2B5EF4-FFF2-40B4-BE49-F238E27FC236}">
                <a16:creationId xmlns:a16="http://schemas.microsoft.com/office/drawing/2014/main" id="{F4F989E3-EFD2-F24A-9F86-70C49E5BE92A}"/>
              </a:ext>
            </a:extLst>
          </p:cNvPr>
          <p:cNvSpPr txBox="1"/>
          <p:nvPr/>
        </p:nvSpPr>
        <p:spPr>
          <a:xfrm>
            <a:off x="-4605" y="2361259"/>
            <a:ext cx="2700819" cy="373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de-DE" b="1" spc="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Fortbildung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350B23E3-27C0-F64D-97C3-A8AAB9A67949}"/>
              </a:ext>
            </a:extLst>
          </p:cNvPr>
          <p:cNvSpPr txBox="1"/>
          <p:nvPr/>
        </p:nvSpPr>
        <p:spPr>
          <a:xfrm>
            <a:off x="2948051" y="2361259"/>
            <a:ext cx="2700819" cy="373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de-DE" b="1" spc="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Kleinunternehmen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353267B5-6EA2-3345-8A03-2E279F45E3A8}"/>
              </a:ext>
            </a:extLst>
          </p:cNvPr>
          <p:cNvSpPr txBox="1"/>
          <p:nvPr/>
        </p:nvSpPr>
        <p:spPr>
          <a:xfrm>
            <a:off x="6073215" y="2361259"/>
            <a:ext cx="2700819" cy="373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de-DE" b="1" spc="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Prozessoptimierung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F78AF353-E8AB-0E4C-BE65-BDA1B7E9410C}"/>
              </a:ext>
            </a:extLst>
          </p:cNvPr>
          <p:cNvSpPr txBox="1"/>
          <p:nvPr/>
        </p:nvSpPr>
        <p:spPr>
          <a:xfrm>
            <a:off x="1071150" y="4289091"/>
            <a:ext cx="313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spc="3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Öffentlichkeitsarbeit</a:t>
            </a:r>
            <a:endParaRPr lang="de-DE" b="1" spc="3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B9D2A300-4F34-2546-B540-5D319D7BD082}"/>
              </a:ext>
            </a:extLst>
          </p:cNvPr>
          <p:cNvSpPr txBox="1"/>
          <p:nvPr/>
        </p:nvSpPr>
        <p:spPr>
          <a:xfrm>
            <a:off x="4506322" y="4283289"/>
            <a:ext cx="2700819" cy="373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de-DE" altLang="de-DE" b="1" dirty="0">
                <a:solidFill>
                  <a:srgbClr val="002060"/>
                </a:solidFill>
                <a:latin typeface="Arial" panose="020B0604020202020204" pitchFamily="34" charset="0"/>
              </a:rPr>
              <a:t>Veranstaltungen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B7D32AE-91B8-884A-88DA-44EC187BAC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2087" y="1149483"/>
            <a:ext cx="733673" cy="10399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000EFCE-B426-2E44-A3A4-6AD1B0FC2D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5367" y="2810453"/>
            <a:ext cx="1346200" cy="143510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5DE1AD44-103B-BD41-9873-8B3BE00E89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192" y="1149483"/>
            <a:ext cx="734027" cy="1038314"/>
          </a:xfrm>
          <a:prstGeom prst="rect">
            <a:avLst/>
          </a:prstGeom>
          <a:effectLst>
            <a:outerShdw blurRad="63500" sx="104431" sy="104431" algn="ctr" rotWithShape="0">
              <a:prstClr val="black">
                <a:alpha val="21000"/>
              </a:prstClr>
            </a:outerShdw>
          </a:effectLst>
        </p:spPr>
      </p:pic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FE8008AF-DE7C-274F-A747-7B5AEB357D5E}"/>
              </a:ext>
            </a:extLst>
          </p:cNvPr>
          <p:cNvGrpSpPr/>
          <p:nvPr/>
        </p:nvGrpSpPr>
        <p:grpSpPr>
          <a:xfrm>
            <a:off x="5125182" y="2829820"/>
            <a:ext cx="1353133" cy="1433098"/>
            <a:chOff x="4951491" y="3023046"/>
            <a:chExt cx="1781235" cy="188649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EB9D657-D280-9841-A4D4-8807EA91928E}"/>
                </a:ext>
              </a:extLst>
            </p:cNvPr>
            <p:cNvSpPr/>
            <p:nvPr/>
          </p:nvSpPr>
          <p:spPr>
            <a:xfrm>
              <a:off x="5096250" y="3123881"/>
              <a:ext cx="1636476" cy="1636476"/>
            </a:xfrm>
            <a:prstGeom prst="ellipse">
              <a:avLst/>
            </a:prstGeom>
            <a:blipFill dpi="0" rotWithShape="1"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C4CF323B-4440-9E4D-B98B-12FA5D29F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51491" y="3023046"/>
              <a:ext cx="1721937" cy="18864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8490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61CB8A2-30E1-4FD7-8AF0-A9D8108B76E4}"/>
              </a:ext>
            </a:extLst>
          </p:cNvPr>
          <p:cNvSpPr txBox="1"/>
          <p:nvPr/>
        </p:nvSpPr>
        <p:spPr>
          <a:xfrm>
            <a:off x="550796" y="911586"/>
            <a:ext cx="4852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Eigentümerbriefe zu aktuellen Themen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909604D-6D50-7F4F-A246-26CB5BE069CC}"/>
              </a:ext>
            </a:extLst>
          </p:cNvPr>
          <p:cNvSpPr/>
          <p:nvPr/>
        </p:nvSpPr>
        <p:spPr>
          <a:xfrm>
            <a:off x="576263" y="364624"/>
            <a:ext cx="6060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NEUER SERVICE </a:t>
            </a:r>
            <a:r>
              <a:rPr lang="de-DE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DIE MITGLIEDER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95FC230-9D1A-ED4C-91D8-6620C94F6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542" y="532895"/>
            <a:ext cx="11065452" cy="461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37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3436455A-E77D-4C46-AE91-7E1C4AE64948}"/>
              </a:ext>
            </a:extLst>
          </p:cNvPr>
          <p:cNvSpPr/>
          <p:nvPr/>
        </p:nvSpPr>
        <p:spPr>
          <a:xfrm>
            <a:off x="0" y="2497666"/>
            <a:ext cx="6841067" cy="99741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B274E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61CB8A2-30E1-4FD7-8AF0-A9D8108B76E4}"/>
              </a:ext>
            </a:extLst>
          </p:cNvPr>
          <p:cNvSpPr txBox="1"/>
          <p:nvPr/>
        </p:nvSpPr>
        <p:spPr>
          <a:xfrm>
            <a:off x="576263" y="2613940"/>
            <a:ext cx="4853550" cy="728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60"/>
              </a:lnSpc>
            </a:pPr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Telefon-Nr. und Sprechzeiten werden im Mitgliederbereich bekannt gegeben!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6F69A1F-4FFC-4C4B-B442-6E460DEFE6C2}"/>
              </a:ext>
            </a:extLst>
          </p:cNvPr>
          <p:cNvSpPr/>
          <p:nvPr/>
        </p:nvSpPr>
        <p:spPr>
          <a:xfrm>
            <a:off x="576263" y="364624"/>
            <a:ext cx="6060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NEUER SERVICE </a:t>
            </a:r>
            <a:r>
              <a:rPr lang="de-DE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DIE MITGLIEDER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48E71A8-9D8B-5C46-A00C-E226163353FE}"/>
              </a:ext>
            </a:extLst>
          </p:cNvPr>
          <p:cNvSpPr/>
          <p:nvPr/>
        </p:nvSpPr>
        <p:spPr>
          <a:xfrm>
            <a:off x="1688378" y="1255798"/>
            <a:ext cx="37332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TECHNIK-HOTLINE</a:t>
            </a:r>
          </a:p>
          <a:p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dem 01.05.2022</a:t>
            </a:r>
            <a:endParaRPr lang="de-DE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9405067-D09A-52A9-8E1E-A6361B980A2B}"/>
              </a:ext>
            </a:extLst>
          </p:cNvPr>
          <p:cNvGrpSpPr/>
          <p:nvPr/>
        </p:nvGrpSpPr>
        <p:grpSpPr>
          <a:xfrm>
            <a:off x="4944251" y="908525"/>
            <a:ext cx="4234975" cy="4234975"/>
            <a:chOff x="5437799" y="1037049"/>
            <a:chExt cx="3384468" cy="3384468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D8408B74-CAE8-9D4C-AB74-688916A17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7799" y="1037049"/>
              <a:ext cx="3384468" cy="3384468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7F3BDA8-5B96-C040-9C68-16BC882B4B7C}"/>
                </a:ext>
              </a:extLst>
            </p:cNvPr>
            <p:cNvSpPr/>
            <p:nvPr/>
          </p:nvSpPr>
          <p:spPr>
            <a:xfrm>
              <a:off x="6009804" y="1459526"/>
              <a:ext cx="2485941" cy="2485941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3" name="Grafik 12">
            <a:extLst>
              <a:ext uri="{FF2B5EF4-FFF2-40B4-BE49-F238E27FC236}">
                <a16:creationId xmlns:a16="http://schemas.microsoft.com/office/drawing/2014/main" id="{938DCB06-8DB4-2849-866B-E7723CFA6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057" y="1280088"/>
            <a:ext cx="709083" cy="70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83085"/>
      </p:ext>
    </p:extLst>
  </p:cSld>
  <p:clrMapOvr>
    <a:masterClrMapping/>
  </p:clrMapOvr>
</p:sld>
</file>

<file path=ppt/theme/theme1.xml><?xml version="1.0" encoding="utf-8"?>
<a:theme xmlns:a="http://schemas.openxmlformats.org/drawingml/2006/main" name="6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Benutzerdefiniertes Design">
  <a:themeElements>
    <a:clrScheme name="Benutzerdefiniert 1">
      <a:dk1>
        <a:srgbClr val="002857"/>
      </a:dk1>
      <a:lt1>
        <a:srgbClr val="FFFFFF"/>
      </a:lt1>
      <a:dk2>
        <a:srgbClr val="002857"/>
      </a:dk2>
      <a:lt2>
        <a:srgbClr val="EAEAEA"/>
      </a:lt2>
      <a:accent1>
        <a:srgbClr val="002857"/>
      </a:accent1>
      <a:accent2>
        <a:srgbClr val="A9A9A9"/>
      </a:accent2>
      <a:accent3>
        <a:srgbClr val="424242"/>
      </a:accent3>
      <a:accent4>
        <a:srgbClr val="92D300"/>
      </a:accent4>
      <a:accent5>
        <a:srgbClr val="FFFFFF"/>
      </a:accent5>
      <a:accent6>
        <a:srgbClr val="91D300"/>
      </a:accent6>
      <a:hlink>
        <a:srgbClr val="002857"/>
      </a:hlink>
      <a:folHlink>
        <a:srgbClr val="00A3D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Benutzerdefiniertes Design">
  <a:themeElements>
    <a:clrScheme name="Benutzerdefiniert 1">
      <a:dk1>
        <a:srgbClr val="002857"/>
      </a:dk1>
      <a:lt1>
        <a:srgbClr val="FFFFFF"/>
      </a:lt1>
      <a:dk2>
        <a:srgbClr val="002857"/>
      </a:dk2>
      <a:lt2>
        <a:srgbClr val="EAEAEA"/>
      </a:lt2>
      <a:accent1>
        <a:srgbClr val="002857"/>
      </a:accent1>
      <a:accent2>
        <a:srgbClr val="A9A9A9"/>
      </a:accent2>
      <a:accent3>
        <a:srgbClr val="424242"/>
      </a:accent3>
      <a:accent4>
        <a:srgbClr val="92D300"/>
      </a:accent4>
      <a:accent5>
        <a:srgbClr val="FFFFFF"/>
      </a:accent5>
      <a:accent6>
        <a:srgbClr val="91D300"/>
      </a:accent6>
      <a:hlink>
        <a:srgbClr val="002857"/>
      </a:hlink>
      <a:folHlink>
        <a:srgbClr val="00A3D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Benutzerdefiniertes Design">
  <a:themeElements>
    <a:clrScheme name="Benutzerdefiniert 1">
      <a:dk1>
        <a:srgbClr val="002857"/>
      </a:dk1>
      <a:lt1>
        <a:srgbClr val="FFFFFF"/>
      </a:lt1>
      <a:dk2>
        <a:srgbClr val="002857"/>
      </a:dk2>
      <a:lt2>
        <a:srgbClr val="EAEAEA"/>
      </a:lt2>
      <a:accent1>
        <a:srgbClr val="002857"/>
      </a:accent1>
      <a:accent2>
        <a:srgbClr val="A9A9A9"/>
      </a:accent2>
      <a:accent3>
        <a:srgbClr val="424242"/>
      </a:accent3>
      <a:accent4>
        <a:srgbClr val="92D300"/>
      </a:accent4>
      <a:accent5>
        <a:srgbClr val="FFFFFF"/>
      </a:accent5>
      <a:accent6>
        <a:srgbClr val="91D300"/>
      </a:accent6>
      <a:hlink>
        <a:srgbClr val="002857"/>
      </a:hlink>
      <a:folHlink>
        <a:srgbClr val="00A3D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242</Words>
  <Application>Microsoft Macintosh PowerPoint</Application>
  <PresentationFormat>Bildschirmpräsentation (16:9)</PresentationFormat>
  <Paragraphs>68</Paragraphs>
  <Slides>16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7</vt:i4>
      </vt:variant>
      <vt:variant>
        <vt:lpstr>Folientitel</vt:lpstr>
      </vt:variant>
      <vt:variant>
        <vt:i4>16</vt:i4>
      </vt:variant>
    </vt:vector>
  </HeadingPairs>
  <TitlesOfParts>
    <vt:vector size="25" baseType="lpstr">
      <vt:lpstr>Arial</vt:lpstr>
      <vt:lpstr>Calibri</vt:lpstr>
      <vt:lpstr>6_Benutzerdefiniertes Design</vt:lpstr>
      <vt:lpstr>7_Benutzerdefiniertes Design</vt:lpstr>
      <vt:lpstr>5_Benutzerdefiniertes Design</vt:lpstr>
      <vt:lpstr>4_Benutzerdefiniertes Design</vt:lpstr>
      <vt:lpstr>8_Benutzerdefiniertes Design</vt:lpstr>
      <vt:lpstr>9_Benutzerdefiniertes Design</vt:lpstr>
      <vt:lpstr>2_Benutzerdefiniertes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Microsoft Office User</cp:lastModifiedBy>
  <cp:revision>231</cp:revision>
  <cp:lastPrinted>2019-08-16T15:41:27Z</cp:lastPrinted>
  <dcterms:created xsi:type="dcterms:W3CDTF">2019-06-25T07:36:25Z</dcterms:created>
  <dcterms:modified xsi:type="dcterms:W3CDTF">2022-06-08T10:24:10Z</dcterms:modified>
</cp:coreProperties>
</file>